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57" r:id="rId4"/>
    <p:sldId id="259" r:id="rId5"/>
    <p:sldId id="258" r:id="rId6"/>
    <p:sldId id="260" r:id="rId7"/>
    <p:sldId id="261" r:id="rId8"/>
    <p:sldId id="262" r:id="rId9"/>
    <p:sldId id="263" r:id="rId10"/>
    <p:sldId id="264" r:id="rId11"/>
    <p:sldId id="265" r:id="rId12"/>
    <p:sldId id="266"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89820" y="4038600"/>
            <a:ext cx="6839780" cy="1752600"/>
          </a:xfrm>
        </p:spPr>
        <p:txBody>
          <a:bodyPr>
            <a:normAutofit fontScale="92500"/>
          </a:bodyPr>
          <a:lstStyle/>
          <a:p>
            <a:r>
              <a:rPr lang="es-ES" sz="5000" b="1" dirty="0" smtClean="0">
                <a:solidFill>
                  <a:schemeClr val="tx1"/>
                </a:solidFill>
                <a:effectLst>
                  <a:outerShdw blurRad="38100" dist="38100" dir="2700000" algn="tl">
                    <a:srgbClr val="000000">
                      <a:alpha val="43137"/>
                    </a:srgbClr>
                  </a:outerShdw>
                </a:effectLst>
                <a:latin typeface="High Tower Text" pitchFamily="18" charset="0"/>
              </a:rPr>
              <a:t>DID YOU KNOW THIS ABOUT ENGLISH?</a:t>
            </a:r>
            <a:endParaRPr lang="es-ES" sz="5000" b="1" dirty="0">
              <a:solidFill>
                <a:schemeClr val="tx1"/>
              </a:solidFill>
              <a:effectLst>
                <a:outerShdw blurRad="38100" dist="38100" dir="2700000" algn="tl">
                  <a:srgbClr val="000000">
                    <a:alpha val="43137"/>
                  </a:srgbClr>
                </a:outerShdw>
              </a:effectLst>
              <a:latin typeface="High Tower Text"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842" y="877591"/>
            <a:ext cx="8802757" cy="270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3105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5626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-5-</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Before</a:t>
            </a:r>
            <a:r>
              <a:rPr lang="en-US" sz="4000" dirty="0" smtClean="0"/>
              <a:t> </a:t>
            </a:r>
            <a:r>
              <a:rPr lang="en-US" sz="4000" b="1" dirty="0">
                <a:effectLst>
                  <a:outerShdw blurRad="38100" dist="38100" dir="2700000" algn="tl">
                    <a:srgbClr val="000000">
                      <a:alpha val="43137"/>
                    </a:srgbClr>
                  </a:outerShdw>
                </a:effectLst>
                <a:latin typeface="High Tower Text" pitchFamily="18" charset="0"/>
              </a:rPr>
              <a:t>year 1000, the word “she” didn’t exist in the English language. The singular female reference was the word </a:t>
            </a:r>
            <a:r>
              <a:rPr lang="en-US" sz="4000" b="1" dirty="0" smtClean="0">
                <a:effectLst>
                  <a:outerShdw blurRad="38100" dist="38100" dir="2700000" algn="tl">
                    <a:srgbClr val="000000">
                      <a:alpha val="43137"/>
                    </a:srgbClr>
                  </a:outerShdw>
                </a:effectLst>
                <a:latin typeface="High Tower Text" pitchFamily="18" charset="0"/>
              </a:rPr>
              <a:t>“</a:t>
            </a:r>
            <a:r>
              <a:rPr lang="en-US" sz="4000" b="1" dirty="0" err="1" smtClean="0">
                <a:effectLst>
                  <a:outerShdw blurRad="38100" dist="38100" dir="2700000" algn="tl">
                    <a:srgbClr val="000000">
                      <a:alpha val="43137"/>
                    </a:srgbClr>
                  </a:outerShdw>
                </a:effectLst>
                <a:latin typeface="High Tower Text" pitchFamily="18" charset="0"/>
              </a:rPr>
              <a:t>heo</a:t>
            </a:r>
            <a:r>
              <a:rPr lang="en-US" sz="4000" b="1" dirty="0" smtClean="0">
                <a:effectLst>
                  <a:outerShdw blurRad="38100" dist="38100" dir="2700000" algn="tl">
                    <a:srgbClr val="000000">
                      <a:alpha val="43137"/>
                    </a:srgbClr>
                  </a:outerShdw>
                </a:effectLst>
                <a:latin typeface="High Tower Text" pitchFamily="18" charset="0"/>
              </a:rPr>
              <a:t>”,"which </a:t>
            </a:r>
            <a:r>
              <a:rPr lang="en-US" sz="4000" b="1" dirty="0">
                <a:effectLst>
                  <a:outerShdw blurRad="38100" dist="38100" dir="2700000" algn="tl">
                    <a:srgbClr val="000000">
                      <a:alpha val="43137"/>
                    </a:srgbClr>
                  </a:outerShdw>
                </a:effectLst>
                <a:latin typeface="High Tower Text" pitchFamily="18" charset="0"/>
              </a:rPr>
              <a:t>also was the plural of all genders. </a:t>
            </a:r>
          </a:p>
        </p:txBody>
      </p:sp>
    </p:spTree>
    <p:extLst>
      <p:ext uri="{BB962C8B-B14F-4D97-AF65-F5344CB8AC3E}">
        <p14:creationId xmlns:p14="http://schemas.microsoft.com/office/powerpoint/2010/main" val="2452977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72200"/>
          </a:xfrm>
        </p:spPr>
        <p:txBody>
          <a:bodyPr>
            <a:noAutofit/>
          </a:bodyPr>
          <a:lstStyle/>
          <a:p>
            <a:pPr marL="0" indent="0" algn="ctr">
              <a:buNone/>
            </a:pPr>
            <a:endParaRPr lang="en-US" sz="4000" b="1" dirty="0" smtClean="0">
              <a:effectLst>
                <a:outerShdw blurRad="38100" dist="38100" dir="2700000" algn="tl">
                  <a:srgbClr val="000000">
                    <a:alpha val="43137"/>
                  </a:srgbClr>
                </a:outerShdw>
              </a:effectLst>
              <a:latin typeface="High Tower Text" pitchFamily="18" charset="0"/>
            </a:endParaRP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 </a:t>
            </a:r>
            <a:r>
              <a:rPr lang="en-US" sz="4000" b="1" dirty="0">
                <a:effectLst>
                  <a:outerShdw blurRad="38100" dist="38100" dir="2700000" algn="tl">
                    <a:srgbClr val="000000">
                      <a:alpha val="43137"/>
                    </a:srgbClr>
                  </a:outerShdw>
                </a:effectLst>
                <a:latin typeface="High Tower Text" pitchFamily="18" charset="0"/>
              </a:rPr>
              <a:t>word "she" didn't appear until the 12th century, about 400 years after English began to take form. "She" probably derived from the Old English feminine "</a:t>
            </a:r>
            <a:r>
              <a:rPr lang="en-US" sz="4000" b="1" dirty="0" err="1">
                <a:effectLst>
                  <a:outerShdw blurRad="38100" dist="38100" dir="2700000" algn="tl">
                    <a:srgbClr val="000000">
                      <a:alpha val="43137"/>
                    </a:srgbClr>
                  </a:outerShdw>
                </a:effectLst>
                <a:latin typeface="High Tower Text" pitchFamily="18" charset="0"/>
              </a:rPr>
              <a:t>seo</a:t>
            </a:r>
            <a:r>
              <a:rPr lang="en-US" sz="4000" b="1" dirty="0">
                <a:effectLst>
                  <a:outerShdw blurRad="38100" dist="38100" dir="2700000" algn="tl">
                    <a:srgbClr val="000000">
                      <a:alpha val="43137"/>
                    </a:srgbClr>
                  </a:outerShdw>
                </a:effectLst>
                <a:latin typeface="High Tower Text" pitchFamily="18" charset="0"/>
              </a:rPr>
              <a:t>," the Viking word for feminine reference. </a:t>
            </a:r>
          </a:p>
        </p:txBody>
      </p:sp>
    </p:spTree>
    <p:extLst>
      <p:ext uri="{BB962C8B-B14F-4D97-AF65-F5344CB8AC3E}">
        <p14:creationId xmlns:p14="http://schemas.microsoft.com/office/powerpoint/2010/main" val="1533213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292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-6-</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 </a:t>
            </a:r>
            <a:r>
              <a:rPr lang="en-US" sz="4000" b="1" dirty="0">
                <a:effectLst>
                  <a:outerShdw blurRad="38100" dist="38100" dir="2700000" algn="tl">
                    <a:srgbClr val="000000">
                      <a:alpha val="43137"/>
                    </a:srgbClr>
                  </a:outerShdw>
                </a:effectLst>
                <a:latin typeface="High Tower Text" pitchFamily="18" charset="0"/>
              </a:rPr>
              <a:t>word “impossible” dropped in literary use by 50% over the course of the 20th </a:t>
            </a:r>
            <a:r>
              <a:rPr lang="en-US" sz="4000" b="1" dirty="0" smtClean="0">
                <a:effectLst>
                  <a:outerShdw blurRad="38100" dist="38100" dir="2700000" algn="tl">
                    <a:srgbClr val="000000">
                      <a:alpha val="43137"/>
                    </a:srgbClr>
                  </a:outerShdw>
                </a:effectLst>
                <a:latin typeface="High Tower Text" pitchFamily="18" charset="0"/>
              </a:rPr>
              <a:t>century.</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2395579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8001000" cy="52578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-7-</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 </a:t>
            </a:r>
            <a:r>
              <a:rPr lang="en-US" sz="4000" b="1" dirty="0">
                <a:effectLst>
                  <a:outerShdw blurRad="38100" dist="38100" dir="2700000" algn="tl">
                    <a:srgbClr val="000000">
                      <a:alpha val="43137"/>
                    </a:srgbClr>
                  </a:outerShdw>
                </a:effectLst>
                <a:latin typeface="High Tower Text" pitchFamily="18" charset="0"/>
              </a:rPr>
              <a:t>word </a:t>
            </a:r>
            <a:r>
              <a:rPr lang="en-US" sz="4000" b="1" dirty="0" smtClean="0">
                <a:effectLst>
                  <a:outerShdw blurRad="38100" dist="38100" dir="2700000" algn="tl">
                    <a:srgbClr val="000000">
                      <a:alpha val="43137"/>
                    </a:srgbClr>
                  </a:outerShdw>
                </a:effectLst>
                <a:latin typeface="High Tower Text" pitchFamily="18" charset="0"/>
              </a:rPr>
              <a:t>‘like’ </a:t>
            </a:r>
            <a:r>
              <a:rPr lang="en-US" sz="4000" b="1" dirty="0">
                <a:effectLst>
                  <a:outerShdw blurRad="38100" dist="38100" dir="2700000" algn="tl">
                    <a:srgbClr val="000000">
                      <a:alpha val="43137"/>
                    </a:srgbClr>
                  </a:outerShdw>
                </a:effectLst>
                <a:latin typeface="High Tower Text" pitchFamily="18" charset="0"/>
              </a:rPr>
              <a:t>can be used as a noun, verb, adverb, adjective, preposition, particle, conjunction, </a:t>
            </a:r>
            <a:r>
              <a:rPr lang="en-US" sz="4000" b="1" dirty="0" smtClean="0">
                <a:effectLst>
                  <a:outerShdw blurRad="38100" dist="38100" dir="2700000" algn="tl">
                    <a:srgbClr val="000000">
                      <a:alpha val="43137"/>
                    </a:srgbClr>
                  </a:outerShdw>
                </a:effectLst>
                <a:latin typeface="High Tower Text" pitchFamily="18" charset="0"/>
              </a:rPr>
              <a:t>hedge</a:t>
            </a:r>
            <a:r>
              <a:rPr lang="en-US" sz="4000" b="1" dirty="0">
                <a:effectLst>
                  <a:outerShdw blurRad="38100" dist="38100" dir="2700000" algn="tl">
                    <a:srgbClr val="000000">
                      <a:alpha val="43137"/>
                    </a:srgbClr>
                  </a:outerShdw>
                </a:effectLst>
                <a:latin typeface="High Tower Text" pitchFamily="18" charset="0"/>
              </a:rPr>
              <a:t> </a:t>
            </a:r>
            <a:r>
              <a:rPr lang="en-US" sz="4000" b="1" dirty="0" smtClean="0">
                <a:effectLst>
                  <a:outerShdw blurRad="38100" dist="38100" dir="2700000" algn="tl">
                    <a:srgbClr val="000000">
                      <a:alpha val="43137"/>
                    </a:srgbClr>
                  </a:outerShdw>
                </a:effectLst>
                <a:latin typeface="High Tower Text" pitchFamily="18" charset="0"/>
              </a:rPr>
              <a:t>(= filler),</a:t>
            </a:r>
            <a:r>
              <a:rPr lang="en-US" sz="4000" b="1" dirty="0" smtClean="0">
                <a:effectLst>
                  <a:outerShdw blurRad="38100" dist="38100" dir="2700000" algn="tl">
                    <a:srgbClr val="000000">
                      <a:alpha val="43137"/>
                    </a:srgbClr>
                  </a:outerShdw>
                </a:effectLst>
                <a:latin typeface="High Tower Text" pitchFamily="18" charset="0"/>
              </a:rPr>
              <a:t> </a:t>
            </a:r>
            <a:r>
              <a:rPr lang="en-US" sz="4000" b="1" dirty="0">
                <a:effectLst>
                  <a:outerShdw blurRad="38100" dist="38100" dir="2700000" algn="tl">
                    <a:srgbClr val="000000">
                      <a:alpha val="43137"/>
                    </a:srgbClr>
                  </a:outerShdw>
                </a:effectLst>
                <a:latin typeface="High Tower Text" pitchFamily="18" charset="0"/>
              </a:rPr>
              <a:t>interjection, and quotative.</a:t>
            </a:r>
          </a:p>
        </p:txBody>
      </p:sp>
    </p:spTree>
    <p:extLst>
      <p:ext uri="{BB962C8B-B14F-4D97-AF65-F5344CB8AC3E}">
        <p14:creationId xmlns:p14="http://schemas.microsoft.com/office/powerpoint/2010/main" val="2674012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38200"/>
            <a:ext cx="8001000" cy="57912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-8-</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s-ES" sz="4000" b="1" dirty="0" smtClean="0">
                <a:effectLst>
                  <a:outerShdw blurRad="38100" dist="38100" dir="2700000" algn="tl">
                    <a:srgbClr val="000000">
                      <a:alpha val="43137"/>
                    </a:srgbClr>
                  </a:outerShdw>
                </a:effectLst>
                <a:latin typeface="High Tower Text" pitchFamily="18" charset="0"/>
              </a:rPr>
              <a:t>Aoccdrnig </a:t>
            </a:r>
            <a:r>
              <a:rPr lang="es-ES" sz="4000" b="1" dirty="0">
                <a:effectLst>
                  <a:outerShdw blurRad="38100" dist="38100" dir="2700000" algn="tl">
                    <a:srgbClr val="000000">
                      <a:alpha val="43137"/>
                    </a:srgbClr>
                  </a:outerShdw>
                </a:effectLst>
                <a:latin typeface="High Tower Text" pitchFamily="18" charset="0"/>
              </a:rPr>
              <a:t>to a rscheearch at Cmabrigde Uinervtisy, it deosn’t mttaer in waht oredr the ltters in a wrod are; the olny iprmoetnt fatcor is taht the frist and lsat ltteres be at the rghit pclae. </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1214713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38200"/>
            <a:ext cx="8001000" cy="5791200"/>
          </a:xfrm>
        </p:spPr>
        <p:txBody>
          <a:bodyPr>
            <a:noAutofit/>
          </a:bodyPr>
          <a:lstStyle/>
          <a:p>
            <a:pPr marL="0" indent="0">
              <a:buNone/>
            </a:pPr>
            <a:endParaRPr lang="es-ES" sz="40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a:effectLst>
                  <a:outerShdw blurRad="38100" dist="38100" dir="2700000" algn="tl">
                    <a:srgbClr val="000000">
                      <a:alpha val="43137"/>
                    </a:srgbClr>
                  </a:outerShdw>
                </a:effectLst>
                <a:latin typeface="High Tower Text" pitchFamily="18" charset="0"/>
              </a:rPr>
              <a:t>The rset can be a total mses and you can sitll raed it wouthit a porbelm. Tihs is bcuseae the huamn mnid deos not raed ervey lteter by istlef, but the wrod as a wlohe.</a:t>
            </a:r>
          </a:p>
        </p:txBody>
      </p:sp>
    </p:spTree>
    <p:extLst>
      <p:ext uri="{BB962C8B-B14F-4D97-AF65-F5344CB8AC3E}">
        <p14:creationId xmlns:p14="http://schemas.microsoft.com/office/powerpoint/2010/main" val="3920630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0"/>
            <a:ext cx="8153400" cy="66294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-9-</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For </a:t>
            </a:r>
            <a:r>
              <a:rPr lang="en-US" sz="4000" b="1" dirty="0">
                <a:effectLst>
                  <a:outerShdw blurRad="38100" dist="38100" dir="2700000" algn="tl">
                    <a:srgbClr val="000000">
                      <a:alpha val="43137"/>
                    </a:srgbClr>
                  </a:outerShdw>
                </a:effectLst>
                <a:latin typeface="High Tower Text" pitchFamily="18" charset="0"/>
              </a:rPr>
              <a:t>more than a century, the English aristocracy couldn’t speak English. William the Conqueror tried to learn English at the age of 43 but gave up. He didn’t seem especially fond of the land he had conquered in 1066, spending half of his reign in France and not visiting England at all for five years when in power. </a:t>
            </a:r>
          </a:p>
        </p:txBody>
      </p:sp>
    </p:spTree>
    <p:extLst>
      <p:ext uri="{BB962C8B-B14F-4D97-AF65-F5344CB8AC3E}">
        <p14:creationId xmlns:p14="http://schemas.microsoft.com/office/powerpoint/2010/main" val="2310370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
            <a:ext cx="8686800" cy="6477000"/>
          </a:xfrm>
        </p:spPr>
        <p:txBody>
          <a:bodyPr>
            <a:noAutofit/>
          </a:bodyPr>
          <a:lstStyle/>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Naturally</a:t>
            </a:r>
            <a:r>
              <a:rPr lang="en-US" sz="4000" b="1" dirty="0">
                <a:effectLst>
                  <a:outerShdw blurRad="38100" dist="38100" dir="2700000" algn="tl">
                    <a:srgbClr val="000000">
                      <a:alpha val="43137"/>
                    </a:srgbClr>
                  </a:outerShdw>
                </a:effectLst>
                <a:latin typeface="High Tower Text" pitchFamily="18" charset="0"/>
              </a:rPr>
              <a:t>, French-speaking barons were appointed to rule the land.</a:t>
            </a:r>
            <a:br>
              <a:rPr lang="en-US" sz="4000" b="1" dirty="0">
                <a:effectLst>
                  <a:outerShdw blurRad="38100" dist="38100" dir="2700000" algn="tl">
                    <a:srgbClr val="000000">
                      <a:alpha val="43137"/>
                    </a:srgbClr>
                  </a:outerShdw>
                </a:effectLst>
                <a:latin typeface="High Tower Text" pitchFamily="18" charset="0"/>
              </a:rPr>
            </a:br>
            <a:r>
              <a:rPr lang="en-US" sz="4000" b="1" dirty="0">
                <a:effectLst>
                  <a:outerShdw blurRad="38100" dist="38100" dir="2700000" algn="tl">
                    <a:srgbClr val="000000">
                      <a:alpha val="43137"/>
                    </a:srgbClr>
                  </a:outerShdw>
                </a:effectLst>
                <a:latin typeface="High Tower Text" pitchFamily="18" charset="0"/>
              </a:rPr>
              <a:t>Within 20 years of the Normans taking power in England, almost all of the local religious institutions were French-speaking. The aristocrats brought with them large retinues and were followed by French tradesmen, who almost certainly mixed bilingually with the English tradesmen.</a:t>
            </a:r>
          </a:p>
        </p:txBody>
      </p:sp>
    </p:spTree>
    <p:extLst>
      <p:ext uri="{BB962C8B-B14F-4D97-AF65-F5344CB8AC3E}">
        <p14:creationId xmlns:p14="http://schemas.microsoft.com/office/powerpoint/2010/main" val="2478301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
            <a:ext cx="8229600" cy="6477000"/>
          </a:xfrm>
        </p:spPr>
        <p:txBody>
          <a:bodyPr>
            <a:noAutofit/>
          </a:bodyPr>
          <a:lstStyle/>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endParaRPr lang="en-US" sz="4000" b="1" dirty="0" smtClean="0">
              <a:effectLst>
                <a:outerShdw blurRad="38100" dist="38100" dir="2700000" algn="tl">
                  <a:srgbClr val="000000">
                    <a:alpha val="43137"/>
                  </a:srgbClr>
                </a:outerShdw>
              </a:effectLst>
              <a:latin typeface="High Tower Text" pitchFamily="18" charset="0"/>
            </a:endParaRPr>
          </a:p>
          <a:p>
            <a:pPr marL="0" indent="0">
              <a:buNone/>
            </a:pPr>
            <a:r>
              <a:rPr lang="en-US" sz="4000" b="1" dirty="0">
                <a:effectLst>
                  <a:outerShdw blurRad="38100" dist="38100" dir="2700000" algn="tl">
                    <a:srgbClr val="000000">
                      <a:alpha val="43137"/>
                    </a:srgbClr>
                  </a:outerShdw>
                </a:effectLst>
                <a:latin typeface="High Tower Text" pitchFamily="18" charset="0"/>
              </a:rPr>
              <a:t>In turn, ambitious Englishmen would have learned French to get ahead in life and mix with the new rulers. Around 10,000 French words entered English in the century after the Norman invasion. There is little to suggest that aristocrats themselves spoke English. </a:t>
            </a:r>
          </a:p>
        </p:txBody>
      </p:sp>
    </p:spTree>
    <p:extLst>
      <p:ext uri="{BB962C8B-B14F-4D97-AF65-F5344CB8AC3E}">
        <p14:creationId xmlns:p14="http://schemas.microsoft.com/office/powerpoint/2010/main" val="412933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
            <a:ext cx="8229600" cy="6477000"/>
          </a:xfrm>
        </p:spPr>
        <p:txBody>
          <a:bodyPr>
            <a:noAutofit/>
          </a:bodyPr>
          <a:lstStyle/>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endParaRPr lang="en-US" sz="4000" b="1" dirty="0" smtClean="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It isn’t until the end of the 12th Century that we have evidence of the children of the English aristocracy with English as a first language. In 1204, the English nobility lost their estates in France and adopted English partly as a matter of national pride</a:t>
            </a:r>
            <a:r>
              <a:rPr lang="en-US" sz="4000" dirty="0" smtClean="0"/>
              <a:t>. </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249063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L Statement 2015 by Ms Markovic.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424729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153400" cy="64770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-10-</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One </a:t>
            </a:r>
            <a:r>
              <a:rPr lang="en-US" sz="4000" b="1" dirty="0">
                <a:effectLst>
                  <a:outerShdw blurRad="38100" dist="38100" dir="2700000" algn="tl">
                    <a:srgbClr val="000000">
                      <a:alpha val="43137"/>
                    </a:srgbClr>
                  </a:outerShdw>
                </a:effectLst>
                <a:latin typeface="High Tower Text" pitchFamily="18" charset="0"/>
              </a:rPr>
              <a:t>man is credited as being largely responsible for the differences between American and British spelling. Noah Webster, born in West Hartford, Connecticut in 1758, believed that a great emerging nation such as the USA needed a language of its own: American English.</a:t>
            </a:r>
          </a:p>
        </p:txBody>
      </p:sp>
    </p:spTree>
    <p:extLst>
      <p:ext uri="{BB962C8B-B14F-4D97-AF65-F5344CB8AC3E}">
        <p14:creationId xmlns:p14="http://schemas.microsoft.com/office/powerpoint/2010/main" val="3864535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001000" cy="6096000"/>
          </a:xfrm>
        </p:spPr>
        <p:txBody>
          <a:bodyPr>
            <a:noAutofit/>
          </a:bodyPr>
          <a:lstStyle/>
          <a:p>
            <a:pPr marL="0" indent="0">
              <a:buNone/>
            </a:pPr>
            <a:endParaRPr lang="en-US" sz="500" b="1" dirty="0" smtClean="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Webster </a:t>
            </a:r>
            <a:r>
              <a:rPr lang="en-US" sz="4000" b="1" dirty="0">
                <a:effectLst>
                  <a:outerShdw blurRad="38100" dist="38100" dir="2700000" algn="tl">
                    <a:srgbClr val="000000">
                      <a:alpha val="43137"/>
                    </a:srgbClr>
                  </a:outerShdw>
                </a:effectLst>
                <a:latin typeface="High Tower Text" pitchFamily="18" charset="0"/>
              </a:rPr>
              <a:t>found the English in the textbooks of the time to be corrupted by the British aristocracy, with too much French and Classical influence. He was to write American books for American learners, representing a young, proud and forward-thinking nation. </a:t>
            </a:r>
          </a:p>
        </p:txBody>
      </p:sp>
    </p:spTree>
    <p:extLst>
      <p:ext uri="{BB962C8B-B14F-4D97-AF65-F5344CB8AC3E}">
        <p14:creationId xmlns:p14="http://schemas.microsoft.com/office/powerpoint/2010/main" val="3685100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001000" cy="6096000"/>
          </a:xfrm>
        </p:spPr>
        <p:txBody>
          <a:bodyPr>
            <a:noAutofit/>
          </a:bodyPr>
          <a:lstStyle/>
          <a:p>
            <a:pPr marL="0" indent="0">
              <a:buNone/>
            </a:pPr>
            <a:endParaRPr lang="en-US" sz="500" b="1" dirty="0" smtClean="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Between </a:t>
            </a:r>
            <a:r>
              <a:rPr lang="en-US" sz="4000" b="1" dirty="0">
                <a:effectLst>
                  <a:outerShdw blurRad="38100" dist="38100" dir="2700000" algn="tl">
                    <a:srgbClr val="000000">
                      <a:alpha val="43137"/>
                    </a:srgbClr>
                  </a:outerShdw>
                </a:effectLst>
                <a:latin typeface="High Tower Text" pitchFamily="18" charset="0"/>
              </a:rPr>
              <a:t>1783 and 1785, he produced three books on the English language for American schoolchildren. During his lifetime, 385 editions of his Speller were published. </a:t>
            </a:r>
            <a:br>
              <a:rPr lang="en-US" sz="4000" b="1" dirty="0">
                <a:effectLst>
                  <a:outerShdw blurRad="38100" dist="38100" dir="2700000" algn="tl">
                    <a:srgbClr val="000000">
                      <a:alpha val="43137"/>
                    </a:srgbClr>
                  </a:outerShdw>
                </a:effectLst>
                <a:latin typeface="High Tower Text" pitchFamily="18" charset="0"/>
              </a:rPr>
            </a:br>
            <a:r>
              <a:rPr lang="en-US" sz="4000" b="1" dirty="0">
                <a:effectLst>
                  <a:outerShdw blurRad="38100" dist="38100" dir="2700000" algn="tl">
                    <a:srgbClr val="000000">
                      <a:alpha val="43137"/>
                    </a:srgbClr>
                  </a:outerShdw>
                </a:effectLst>
                <a:latin typeface="High Tower Text" pitchFamily="18" charset="0"/>
              </a:rPr>
              <a:t>The modern US spelling of color was initially spelt in the British way, </a:t>
            </a:r>
            <a:r>
              <a:rPr lang="en-US" sz="4000" b="1" dirty="0" err="1">
                <a:effectLst>
                  <a:outerShdw blurRad="38100" dist="38100" dir="2700000" algn="tl">
                    <a:srgbClr val="000000">
                      <a:alpha val="43137"/>
                    </a:srgbClr>
                  </a:outerShdw>
                </a:effectLst>
                <a:latin typeface="High Tower Text" pitchFamily="18" charset="0"/>
              </a:rPr>
              <a:t>colour</a:t>
            </a:r>
            <a:r>
              <a:rPr lang="en-US" sz="4000" b="1" dirty="0">
                <a:effectLst>
                  <a:outerShdw blurRad="38100" dist="38100" dir="2700000" algn="tl">
                    <a:srgbClr val="000000">
                      <a:alpha val="43137"/>
                    </a:srgbClr>
                  </a:outerShdw>
                </a:effectLst>
                <a:latin typeface="High Tower Text" pitchFamily="18" charset="0"/>
              </a:rPr>
              <a:t>, but this changed in later editions. </a:t>
            </a:r>
          </a:p>
        </p:txBody>
      </p:sp>
    </p:spTree>
    <p:extLst>
      <p:ext uri="{BB962C8B-B14F-4D97-AF65-F5344CB8AC3E}">
        <p14:creationId xmlns:p14="http://schemas.microsoft.com/office/powerpoint/2010/main" val="2166553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153400" cy="6477000"/>
          </a:xfrm>
        </p:spPr>
        <p:txBody>
          <a:bodyPr>
            <a:noAutofit/>
          </a:bodyPr>
          <a:lstStyle/>
          <a:p>
            <a:pPr marL="0" indent="0">
              <a:buNone/>
            </a:pPr>
            <a:endParaRPr lang="en-US" sz="500" b="1" dirty="0" smtClean="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Other </a:t>
            </a:r>
            <a:r>
              <a:rPr lang="en-US" sz="4000" b="1" dirty="0">
                <a:effectLst>
                  <a:outerShdw blurRad="38100" dist="38100" dir="2700000" algn="tl">
                    <a:srgbClr val="000000">
                      <a:alpha val="43137"/>
                    </a:srgbClr>
                  </a:outerShdw>
                </a:effectLst>
                <a:latin typeface="High Tower Text" pitchFamily="18" charset="0"/>
              </a:rPr>
              <a:t>differences include the US spelling of center as opposed to the British </a:t>
            </a:r>
            <a:r>
              <a:rPr lang="en-US" sz="4000" b="1" dirty="0" err="1">
                <a:effectLst>
                  <a:outerShdw blurRad="38100" dist="38100" dir="2700000" algn="tl">
                    <a:srgbClr val="000000">
                      <a:alpha val="43137"/>
                    </a:srgbClr>
                  </a:outerShdw>
                </a:effectLst>
                <a:latin typeface="High Tower Text" pitchFamily="18" charset="0"/>
              </a:rPr>
              <a:t>centre</a:t>
            </a:r>
            <a:r>
              <a:rPr lang="en-US" sz="4000" b="1" dirty="0">
                <a:effectLst>
                  <a:outerShdw blurRad="38100" dist="38100" dir="2700000" algn="tl">
                    <a:srgbClr val="000000">
                      <a:alpha val="43137"/>
                    </a:srgbClr>
                  </a:outerShdw>
                </a:effectLst>
                <a:latin typeface="High Tower Text" pitchFamily="18" charset="0"/>
              </a:rPr>
              <a:t>, and traveler instead of traveller. Webster wanted to make spelling more logical, as befitting a nation that was founded on progressive principles. This is a rare example of a dictionary writer trying to lead the English language instead of describe it. </a:t>
            </a:r>
          </a:p>
        </p:txBody>
      </p:sp>
    </p:spTree>
    <p:extLst>
      <p:ext uri="{BB962C8B-B14F-4D97-AF65-F5344CB8AC3E}">
        <p14:creationId xmlns:p14="http://schemas.microsoft.com/office/powerpoint/2010/main" val="999466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0"/>
            <a:ext cx="8153400" cy="52578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-11-</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 </a:t>
            </a:r>
            <a:r>
              <a:rPr lang="en-US" sz="4000" b="1" dirty="0">
                <a:effectLst>
                  <a:outerShdw blurRad="38100" dist="38100" dir="2700000" algn="tl">
                    <a:srgbClr val="000000">
                      <a:alpha val="43137"/>
                    </a:srgbClr>
                  </a:outerShdw>
                </a:effectLst>
                <a:latin typeface="High Tower Text" pitchFamily="18" charset="0"/>
              </a:rPr>
              <a:t>sixth sick sheik’s sixth sheep’s </a:t>
            </a:r>
            <a:r>
              <a:rPr lang="en-US" sz="4000" b="1" dirty="0" smtClean="0">
                <a:effectLst>
                  <a:outerShdw blurRad="38100" dist="38100" dir="2700000" algn="tl">
                    <a:srgbClr val="000000">
                      <a:alpha val="43137"/>
                    </a:srgbClr>
                  </a:outerShdw>
                </a:effectLst>
                <a:latin typeface="High Tower Text" pitchFamily="18" charset="0"/>
              </a:rPr>
              <a:t>sick’ </a:t>
            </a:r>
            <a:r>
              <a:rPr lang="en-US" sz="4000" b="1" dirty="0">
                <a:effectLst>
                  <a:outerShdw blurRad="38100" dist="38100" dir="2700000" algn="tl">
                    <a:srgbClr val="000000">
                      <a:alpha val="43137"/>
                    </a:srgbClr>
                  </a:outerShdw>
                </a:effectLst>
                <a:latin typeface="High Tower Text" pitchFamily="18" charset="0"/>
              </a:rPr>
              <a:t>is listed by the Guinness Book of Records as the hardest tongue twister in the world.</a:t>
            </a:r>
          </a:p>
        </p:txBody>
      </p:sp>
    </p:spTree>
    <p:extLst>
      <p:ext uri="{BB962C8B-B14F-4D97-AF65-F5344CB8AC3E}">
        <p14:creationId xmlns:p14="http://schemas.microsoft.com/office/powerpoint/2010/main" val="38246861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04800"/>
            <a:ext cx="7924800" cy="63246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What about these ones?</a:t>
            </a:r>
          </a:p>
          <a:p>
            <a:pPr marL="0" indent="0" algn="ctr">
              <a:buNone/>
            </a:pPr>
            <a:r>
              <a:rPr lang="en-US" sz="4000" b="1" dirty="0" smtClean="0">
                <a:effectLst>
                  <a:outerShdw blurRad="38100" dist="38100" dir="2700000" algn="tl">
                    <a:srgbClr val="000000">
                      <a:alpha val="43137"/>
                    </a:srgbClr>
                  </a:outerShdw>
                </a:effectLst>
                <a:latin typeface="High Tower Text" pitchFamily="18" charset="0"/>
              </a:rPr>
              <a:t>Can you say them?</a:t>
            </a:r>
          </a:p>
          <a:p>
            <a:pPr marL="0" indent="0" algn="ctr">
              <a:buNone/>
            </a:pPr>
            <a:endParaRPr lang="en-US" sz="1500" b="1" dirty="0" smtClean="0">
              <a:effectLst>
                <a:outerShdw blurRad="38100" dist="38100" dir="2700000" algn="tl">
                  <a:srgbClr val="000000">
                    <a:alpha val="43137"/>
                  </a:srgbClr>
                </a:outerShdw>
              </a:effectLst>
              <a:latin typeface="High Tower Text" pitchFamily="18" charset="0"/>
            </a:endParaRPr>
          </a:p>
          <a:p>
            <a:pPr marL="0" indent="0">
              <a:buNone/>
            </a:pPr>
            <a:endParaRPr lang="en-US" sz="1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‘How </a:t>
            </a:r>
            <a:r>
              <a:rPr lang="en-US" sz="4000" b="1" dirty="0">
                <a:effectLst>
                  <a:outerShdw blurRad="38100" dist="38100" dir="2700000" algn="tl">
                    <a:srgbClr val="000000">
                      <a:alpha val="43137"/>
                    </a:srgbClr>
                  </a:outerShdw>
                </a:effectLst>
                <a:latin typeface="High Tower Text" pitchFamily="18" charset="0"/>
              </a:rPr>
              <a:t>much wood would a woodchuck chuck if a woodchuck could chuck wood? A woodchuck would chuck all the wood that he could if a woodchuck could chuck </a:t>
            </a:r>
            <a:r>
              <a:rPr lang="en-US" sz="4000" b="1" dirty="0" smtClean="0">
                <a:effectLst>
                  <a:outerShdw blurRad="38100" dist="38100" dir="2700000" algn="tl">
                    <a:srgbClr val="000000">
                      <a:alpha val="43137"/>
                    </a:srgbClr>
                  </a:outerShdw>
                </a:effectLst>
                <a:latin typeface="High Tower Text" pitchFamily="18" charset="0"/>
              </a:rPr>
              <a:t>wood’</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3703258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19200"/>
            <a:ext cx="8077200" cy="5410200"/>
          </a:xfrm>
        </p:spPr>
        <p:txBody>
          <a:bodyPr>
            <a:noAutofit/>
          </a:bodyPr>
          <a:lstStyle/>
          <a:p>
            <a:pPr marL="0" indent="0" algn="ctr">
              <a:buNone/>
            </a:pPr>
            <a:endParaRPr lang="en-US" sz="1500" b="1" dirty="0" smtClean="0">
              <a:effectLst>
                <a:outerShdw blurRad="38100" dist="38100" dir="2700000" algn="tl">
                  <a:srgbClr val="000000">
                    <a:alpha val="43137"/>
                  </a:srgbClr>
                </a:outerShdw>
              </a:effectLst>
              <a:latin typeface="High Tower Text" pitchFamily="18" charset="0"/>
            </a:endParaRPr>
          </a:p>
          <a:p>
            <a:pPr marL="0" indent="0">
              <a:buNone/>
            </a:pPr>
            <a:endParaRPr lang="en-US" sz="1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‘Sister </a:t>
            </a:r>
            <a:r>
              <a:rPr lang="en-US" sz="4000" b="1" dirty="0">
                <a:effectLst>
                  <a:outerShdw blurRad="38100" dist="38100" dir="2700000" algn="tl">
                    <a:srgbClr val="000000">
                      <a:alpha val="43137"/>
                    </a:srgbClr>
                  </a:outerShdw>
                </a:effectLst>
                <a:latin typeface="High Tower Text" pitchFamily="18" charset="0"/>
              </a:rPr>
              <a:t>Sue sells sea shells. She sells sea shells on shore. The shells she sells. Are sea shells she sees. Sure she sees shells she </a:t>
            </a:r>
            <a:r>
              <a:rPr lang="en-US" sz="4000" b="1" dirty="0" smtClean="0">
                <a:effectLst>
                  <a:outerShdw blurRad="38100" dist="38100" dir="2700000" algn="tl">
                    <a:srgbClr val="000000">
                      <a:alpha val="43137"/>
                    </a:srgbClr>
                  </a:outerShdw>
                </a:effectLst>
                <a:latin typeface="High Tower Text" pitchFamily="18" charset="0"/>
              </a:rPr>
              <a:t>sells’</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7549475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762000"/>
            <a:ext cx="8077200" cy="5867400"/>
          </a:xfrm>
        </p:spPr>
        <p:txBody>
          <a:bodyPr>
            <a:noAutofit/>
          </a:bodyPr>
          <a:lstStyle/>
          <a:p>
            <a:pPr marL="0" indent="0" algn="ctr">
              <a:buNone/>
            </a:pPr>
            <a:endParaRPr lang="en-US" sz="1500" b="1" dirty="0" smtClean="0">
              <a:effectLst>
                <a:outerShdw blurRad="38100" dist="38100" dir="2700000" algn="tl">
                  <a:srgbClr val="000000">
                    <a:alpha val="43137"/>
                  </a:srgbClr>
                </a:outerShdw>
              </a:effectLst>
              <a:latin typeface="High Tower Text" pitchFamily="18" charset="0"/>
            </a:endParaRPr>
          </a:p>
          <a:p>
            <a:pPr marL="0" indent="0">
              <a:buNone/>
            </a:pPr>
            <a:endParaRPr lang="en-US" sz="1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‘You've </a:t>
            </a:r>
            <a:r>
              <a:rPr lang="en-US" sz="4000" b="1" dirty="0">
                <a:effectLst>
                  <a:outerShdw blurRad="38100" dist="38100" dir="2700000" algn="tl">
                    <a:srgbClr val="000000">
                      <a:alpha val="43137"/>
                    </a:srgbClr>
                  </a:outerShdw>
                </a:effectLst>
                <a:latin typeface="High Tower Text" pitchFamily="18" charset="0"/>
              </a:rPr>
              <a:t>known me to light a night light on a light night like tonight. There's no need to light a night light on a light night like tonight, for a night light's a slight light on tonight's light </a:t>
            </a:r>
            <a:r>
              <a:rPr lang="en-US" sz="4000" b="1" dirty="0" smtClean="0">
                <a:effectLst>
                  <a:outerShdw blurRad="38100" dist="38100" dir="2700000" algn="tl">
                    <a:srgbClr val="000000">
                      <a:alpha val="43137"/>
                    </a:srgbClr>
                  </a:outerShdw>
                </a:effectLst>
                <a:latin typeface="High Tower Text" pitchFamily="18" charset="0"/>
              </a:rPr>
              <a:t>night’</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1649759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-1-</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 </a:t>
            </a:r>
            <a:r>
              <a:rPr lang="en-US" sz="4000" b="1" dirty="0">
                <a:effectLst>
                  <a:outerShdw blurRad="38100" dist="38100" dir="2700000" algn="tl">
                    <a:srgbClr val="000000">
                      <a:alpha val="43137"/>
                    </a:srgbClr>
                  </a:outerShdw>
                </a:effectLst>
                <a:latin typeface="High Tower Text" pitchFamily="18" charset="0"/>
              </a:rPr>
              <a:t>spelling of William Shakespeare's name has varied over time. Sources from William Shakespeare’s lifetime spell his last name in more than 80 different ways, ranging from “</a:t>
            </a:r>
            <a:r>
              <a:rPr lang="en-US" sz="4000" b="1" dirty="0" err="1">
                <a:effectLst>
                  <a:outerShdw blurRad="38100" dist="38100" dir="2700000" algn="tl">
                    <a:srgbClr val="000000">
                      <a:alpha val="43137"/>
                    </a:srgbClr>
                  </a:outerShdw>
                </a:effectLst>
                <a:latin typeface="High Tower Text" pitchFamily="18" charset="0"/>
              </a:rPr>
              <a:t>Shappere</a:t>
            </a:r>
            <a:r>
              <a:rPr lang="en-US" sz="4000" b="1" dirty="0">
                <a:effectLst>
                  <a:outerShdw blurRad="38100" dist="38100" dir="2700000" algn="tl">
                    <a:srgbClr val="000000">
                      <a:alpha val="43137"/>
                    </a:srgbClr>
                  </a:outerShdw>
                </a:effectLst>
                <a:latin typeface="High Tower Text" pitchFamily="18" charset="0"/>
              </a:rPr>
              <a:t>” to “</a:t>
            </a:r>
            <a:r>
              <a:rPr lang="en-US" sz="4000" b="1" dirty="0" err="1">
                <a:effectLst>
                  <a:outerShdw blurRad="38100" dist="38100" dir="2700000" algn="tl">
                    <a:srgbClr val="000000">
                      <a:alpha val="43137"/>
                    </a:srgbClr>
                  </a:outerShdw>
                </a:effectLst>
                <a:latin typeface="High Tower Text" pitchFamily="18" charset="0"/>
              </a:rPr>
              <a:t>Shaxberd</a:t>
            </a:r>
            <a:r>
              <a:rPr lang="en-US" sz="4000" b="1" dirty="0">
                <a:effectLst>
                  <a:outerShdw blurRad="38100" dist="38100" dir="2700000" algn="tl">
                    <a:srgbClr val="000000">
                      <a:alpha val="43137"/>
                    </a:srgbClr>
                  </a:outerShdw>
                </a:effectLst>
                <a:latin typeface="High Tower Text" pitchFamily="18" charset="0"/>
              </a:rPr>
              <a:t>”. </a:t>
            </a:r>
            <a:endParaRPr lang="en-US" sz="4000" b="1" dirty="0" smtClean="0">
              <a:effectLst>
                <a:outerShdw blurRad="38100" dist="38100" dir="2700000" algn="tl">
                  <a:srgbClr val="000000">
                    <a:alpha val="43137"/>
                  </a:srgbClr>
                </a:outerShdw>
              </a:effectLst>
              <a:latin typeface="High Tower Text" pitchFamily="18" charset="0"/>
            </a:endParaRPr>
          </a:p>
          <a:p>
            <a:pPr marL="0" indent="0">
              <a:buNone/>
            </a:pP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2783232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562600"/>
          </a:xfrm>
        </p:spPr>
        <p:txBody>
          <a:bodyPr>
            <a:noAutofit/>
          </a:bodyPr>
          <a:lstStyle/>
          <a:p>
            <a:pPr marL="0" indent="0" algn="just">
              <a:buNone/>
            </a:pPr>
            <a:endParaRPr lang="en-US" sz="30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In </a:t>
            </a:r>
            <a:r>
              <a:rPr lang="en-US" sz="4000" b="1" dirty="0">
                <a:effectLst>
                  <a:outerShdw blurRad="38100" dist="38100" dir="2700000" algn="tl">
                    <a:srgbClr val="000000">
                      <a:alpha val="43137"/>
                    </a:srgbClr>
                  </a:outerShdw>
                </a:effectLst>
                <a:latin typeface="High Tower Text" pitchFamily="18" charset="0"/>
              </a:rPr>
              <a:t>the handful of signatures that have survived, the Bard never spelled his own name “William Shakespeare,” using variations or abbreviations such as “</a:t>
            </a:r>
            <a:r>
              <a:rPr lang="en-US" sz="4000" b="1" dirty="0" err="1">
                <a:effectLst>
                  <a:outerShdw blurRad="38100" dist="38100" dir="2700000" algn="tl">
                    <a:srgbClr val="000000">
                      <a:alpha val="43137"/>
                    </a:srgbClr>
                  </a:outerShdw>
                </a:effectLst>
                <a:latin typeface="High Tower Text" pitchFamily="18" charset="0"/>
              </a:rPr>
              <a:t>Willm</a:t>
            </a:r>
            <a:r>
              <a:rPr lang="en-US" sz="4000" b="1" dirty="0">
                <a:effectLst>
                  <a:outerShdw blurRad="38100" dist="38100" dir="2700000" algn="tl">
                    <a:srgbClr val="000000">
                      <a:alpha val="43137"/>
                    </a:srgbClr>
                  </a:outerShdw>
                </a:effectLst>
                <a:latin typeface="High Tower Text" pitchFamily="18" charset="0"/>
              </a:rPr>
              <a:t> </a:t>
            </a:r>
            <a:r>
              <a:rPr lang="en-US" sz="4000" b="1" dirty="0" err="1">
                <a:effectLst>
                  <a:outerShdw blurRad="38100" dist="38100" dir="2700000" algn="tl">
                    <a:srgbClr val="000000">
                      <a:alpha val="43137"/>
                    </a:srgbClr>
                  </a:outerShdw>
                </a:effectLst>
                <a:latin typeface="High Tower Text" pitchFamily="18" charset="0"/>
              </a:rPr>
              <a:t>Shakp</a:t>
            </a:r>
            <a:r>
              <a:rPr lang="en-US" sz="4000" b="1" dirty="0">
                <a:effectLst>
                  <a:outerShdw blurRad="38100" dist="38100" dir="2700000" algn="tl">
                    <a:srgbClr val="000000">
                      <a:alpha val="43137"/>
                    </a:srgbClr>
                  </a:outerShdw>
                </a:effectLst>
                <a:latin typeface="High Tower Text" pitchFamily="18" charset="0"/>
              </a:rPr>
              <a:t>,” “</a:t>
            </a:r>
            <a:r>
              <a:rPr lang="en-US" sz="4000" b="1" dirty="0" err="1">
                <a:effectLst>
                  <a:outerShdw blurRad="38100" dist="38100" dir="2700000" algn="tl">
                    <a:srgbClr val="000000">
                      <a:alpha val="43137"/>
                    </a:srgbClr>
                  </a:outerShdw>
                </a:effectLst>
                <a:latin typeface="High Tower Text" pitchFamily="18" charset="0"/>
              </a:rPr>
              <a:t>Willm</a:t>
            </a:r>
            <a:r>
              <a:rPr lang="en-US" sz="4000" b="1" dirty="0">
                <a:effectLst>
                  <a:outerShdw blurRad="38100" dist="38100" dir="2700000" algn="tl">
                    <a:srgbClr val="000000">
                      <a:alpha val="43137"/>
                    </a:srgbClr>
                  </a:outerShdw>
                </a:effectLst>
                <a:latin typeface="High Tower Text" pitchFamily="18" charset="0"/>
              </a:rPr>
              <a:t> </a:t>
            </a:r>
            <a:r>
              <a:rPr lang="en-US" sz="4000" b="1" dirty="0" err="1">
                <a:effectLst>
                  <a:outerShdw blurRad="38100" dist="38100" dir="2700000" algn="tl">
                    <a:srgbClr val="000000">
                      <a:alpha val="43137"/>
                    </a:srgbClr>
                  </a:outerShdw>
                </a:effectLst>
                <a:latin typeface="High Tower Text" pitchFamily="18" charset="0"/>
              </a:rPr>
              <a:t>Shakspere</a:t>
            </a:r>
            <a:r>
              <a:rPr lang="en-US" sz="4000" b="1" dirty="0">
                <a:effectLst>
                  <a:outerShdw blurRad="38100" dist="38100" dir="2700000" algn="tl">
                    <a:srgbClr val="000000">
                      <a:alpha val="43137"/>
                    </a:srgbClr>
                  </a:outerShdw>
                </a:effectLst>
                <a:latin typeface="High Tower Text" pitchFamily="18" charset="0"/>
              </a:rPr>
              <a:t>” and “William </a:t>
            </a:r>
            <a:r>
              <a:rPr lang="en-US" sz="4000" b="1" dirty="0" err="1">
                <a:effectLst>
                  <a:outerShdw blurRad="38100" dist="38100" dir="2700000" algn="tl">
                    <a:srgbClr val="000000">
                      <a:alpha val="43137"/>
                    </a:srgbClr>
                  </a:outerShdw>
                </a:effectLst>
                <a:latin typeface="High Tower Text" pitchFamily="18" charset="0"/>
              </a:rPr>
              <a:t>Shakspeare</a:t>
            </a:r>
            <a:r>
              <a:rPr lang="en-US" sz="4000" b="1" dirty="0">
                <a:effectLst>
                  <a:outerShdw blurRad="38100" dist="38100" dir="2700000" algn="tl">
                    <a:srgbClr val="000000">
                      <a:alpha val="43137"/>
                    </a:srgbClr>
                  </a:outerShdw>
                </a:effectLst>
                <a:latin typeface="High Tower Text" pitchFamily="18" charset="0"/>
              </a:rPr>
              <a:t>” instead. </a:t>
            </a:r>
            <a:endParaRPr lang="es-E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2368737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953000"/>
          </a:xfrm>
        </p:spPr>
        <p:txBody>
          <a:bodyPr>
            <a:noAutofit/>
          </a:bodyPr>
          <a:lstStyle/>
          <a:p>
            <a:pPr marL="0" indent="0">
              <a:buNone/>
            </a:pPr>
            <a:r>
              <a:rPr lang="en-US" sz="4000" b="1" dirty="0">
                <a:effectLst>
                  <a:outerShdw blurRad="38100" dist="38100" dir="2700000" algn="tl">
                    <a:srgbClr val="000000">
                      <a:alpha val="43137"/>
                    </a:srgbClr>
                  </a:outerShdw>
                </a:effectLst>
                <a:latin typeface="High Tower Text" pitchFamily="18" charset="0"/>
              </a:rPr>
              <a:t>However it’s spelled, Shakespeare is thought to derive from the Old English words “</a:t>
            </a:r>
            <a:r>
              <a:rPr lang="en-US" sz="4000" b="1" dirty="0" err="1">
                <a:effectLst>
                  <a:outerShdw blurRad="38100" dist="38100" dir="2700000" algn="tl">
                    <a:srgbClr val="000000">
                      <a:alpha val="43137"/>
                    </a:srgbClr>
                  </a:outerShdw>
                </a:effectLst>
                <a:latin typeface="High Tower Text" pitchFamily="18" charset="0"/>
              </a:rPr>
              <a:t>schakken</a:t>
            </a:r>
            <a:r>
              <a:rPr lang="en-US" sz="4000" b="1" dirty="0">
                <a:effectLst>
                  <a:outerShdw blurRad="38100" dist="38100" dir="2700000" algn="tl">
                    <a:srgbClr val="000000">
                      <a:alpha val="43137"/>
                    </a:srgbClr>
                  </a:outerShdw>
                </a:effectLst>
                <a:latin typeface="High Tower Text" pitchFamily="18" charset="0"/>
              </a:rPr>
              <a:t>” (“to </a:t>
            </a:r>
            <a:r>
              <a:rPr lang="en-US" sz="4000" b="1" dirty="0" smtClean="0">
                <a:effectLst>
                  <a:outerShdw blurRad="38100" dist="38100" dir="2700000" algn="tl">
                    <a:srgbClr val="000000">
                      <a:alpha val="43137"/>
                    </a:srgbClr>
                  </a:outerShdw>
                </a:effectLst>
                <a:latin typeface="High Tower Text" pitchFamily="18" charset="0"/>
              </a:rPr>
              <a:t>brandish” = show off) </a:t>
            </a:r>
            <a:r>
              <a:rPr lang="en-US" sz="4000" b="1" dirty="0">
                <a:effectLst>
                  <a:outerShdw blurRad="38100" dist="38100" dir="2700000" algn="tl">
                    <a:srgbClr val="000000">
                      <a:alpha val="43137"/>
                    </a:srgbClr>
                  </a:outerShdw>
                </a:effectLst>
                <a:latin typeface="High Tower Text" pitchFamily="18" charset="0"/>
              </a:rPr>
              <a:t>and “</a:t>
            </a:r>
            <a:r>
              <a:rPr lang="en-US" sz="4000" b="1" dirty="0" err="1">
                <a:effectLst>
                  <a:outerShdw blurRad="38100" dist="38100" dir="2700000" algn="tl">
                    <a:srgbClr val="000000">
                      <a:alpha val="43137"/>
                    </a:srgbClr>
                  </a:outerShdw>
                </a:effectLst>
                <a:latin typeface="High Tower Text" pitchFamily="18" charset="0"/>
              </a:rPr>
              <a:t>speer</a:t>
            </a:r>
            <a:r>
              <a:rPr lang="en-US" sz="4000" b="1" dirty="0">
                <a:effectLst>
                  <a:outerShdw blurRad="38100" dist="38100" dir="2700000" algn="tl">
                    <a:srgbClr val="000000">
                      <a:alpha val="43137"/>
                    </a:srgbClr>
                  </a:outerShdw>
                </a:effectLst>
                <a:latin typeface="High Tower Text" pitchFamily="18" charset="0"/>
              </a:rPr>
              <a:t>” (“spear</a:t>
            </a:r>
            <a:r>
              <a:rPr lang="en-US" sz="4000" b="1" dirty="0" smtClean="0">
                <a:effectLst>
                  <a:outerShdw blurRad="38100" dist="38100" dir="2700000" algn="tl">
                    <a:srgbClr val="000000">
                      <a:alpha val="43137"/>
                    </a:srgbClr>
                  </a:outerShdw>
                </a:effectLst>
                <a:latin typeface="High Tower Text" pitchFamily="18" charset="0"/>
              </a:rPr>
              <a:t>” = the weapon), </a:t>
            </a:r>
            <a:r>
              <a:rPr lang="en-US" sz="4000" b="1" dirty="0">
                <a:effectLst>
                  <a:outerShdw blurRad="38100" dist="38100" dir="2700000" algn="tl">
                    <a:srgbClr val="000000">
                      <a:alpha val="43137"/>
                    </a:srgbClr>
                  </a:outerShdw>
                </a:effectLst>
                <a:latin typeface="High Tower Text" pitchFamily="18" charset="0"/>
              </a:rPr>
              <a:t>and probably referred to a confrontational or argumentative person.</a:t>
            </a:r>
            <a:endParaRPr lang="es-ES" sz="4000" b="1" dirty="0">
              <a:effectLst>
                <a:outerShdw blurRad="38100" dist="38100" dir="2700000" algn="tl">
                  <a:srgbClr val="000000">
                    <a:alpha val="43137"/>
                  </a:srgbClr>
                </a:outerShdw>
              </a:effectLst>
              <a:latin typeface="High Tower Text" pitchFamily="18" charset="0"/>
            </a:endParaRPr>
          </a:p>
          <a:p>
            <a:pPr marL="0" indent="0">
              <a:buNone/>
            </a:pPr>
            <a:endParaRPr lang="es-ES" sz="3000" b="1" dirty="0">
              <a:solidFill>
                <a:schemeClr val="bg1"/>
              </a:solidFill>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1681660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0"/>
            <a:ext cx="8610600" cy="66294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-2-</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In </a:t>
            </a:r>
            <a:r>
              <a:rPr lang="en-US" sz="4000" b="1" dirty="0">
                <a:effectLst>
                  <a:outerShdw blurRad="38100" dist="38100" dir="2700000" algn="tl">
                    <a:srgbClr val="000000">
                      <a:alpha val="43137"/>
                    </a:srgbClr>
                  </a:outerShdw>
                </a:effectLst>
                <a:latin typeface="High Tower Text" pitchFamily="18" charset="0"/>
              </a:rPr>
              <a:t>the English language the combination </a:t>
            </a:r>
            <a:r>
              <a:rPr lang="en-US" sz="4000" b="1" dirty="0" smtClean="0">
                <a:effectLst>
                  <a:outerShdw blurRad="38100" dist="38100" dir="2700000" algn="tl">
                    <a:srgbClr val="000000">
                      <a:alpha val="43137"/>
                    </a:srgbClr>
                  </a:outerShdw>
                </a:effectLst>
                <a:latin typeface="High Tower Text" pitchFamily="18" charset="0"/>
              </a:rPr>
              <a:t>‘</a:t>
            </a:r>
            <a:r>
              <a:rPr lang="en-US" sz="4000" b="1" dirty="0" err="1"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 </a:t>
            </a:r>
            <a:r>
              <a:rPr lang="en-US" sz="4000" b="1" dirty="0">
                <a:effectLst>
                  <a:outerShdw blurRad="38100" dist="38100" dir="2700000" algn="tl">
                    <a:srgbClr val="000000">
                      <a:alpha val="43137"/>
                    </a:srgbClr>
                  </a:outerShdw>
                </a:effectLst>
                <a:latin typeface="High Tower Text" pitchFamily="18" charset="0"/>
              </a:rPr>
              <a:t>may be pronounced in </a:t>
            </a:r>
            <a:r>
              <a:rPr lang="en-US" sz="4000" b="1" dirty="0" smtClean="0">
                <a:effectLst>
                  <a:outerShdw blurRad="38100" dist="38100" dir="2700000" algn="tl">
                    <a:srgbClr val="000000">
                      <a:alpha val="43137"/>
                    </a:srgbClr>
                  </a:outerShdw>
                </a:effectLst>
                <a:latin typeface="High Tower Text" pitchFamily="18" charset="0"/>
              </a:rPr>
              <a:t>eight </a:t>
            </a:r>
            <a:r>
              <a:rPr lang="en-US" sz="4000" b="1" dirty="0">
                <a:effectLst>
                  <a:outerShdw blurRad="38100" dist="38100" dir="2700000" algn="tl">
                    <a:srgbClr val="000000">
                      <a:alpha val="43137"/>
                    </a:srgbClr>
                  </a:outerShdw>
                </a:effectLst>
                <a:latin typeface="High Tower Text" pitchFamily="18" charset="0"/>
              </a:rPr>
              <a:t>different ways. The following sentence contains them all: </a:t>
            </a:r>
            <a:r>
              <a:rPr lang="en-US" sz="4000" b="1" dirty="0" smtClean="0">
                <a:effectLst>
                  <a:outerShdw blurRad="38100" dist="38100" dir="2700000" algn="tl">
                    <a:srgbClr val="000000">
                      <a:alpha val="43137"/>
                    </a:srgbClr>
                  </a:outerShdw>
                </a:effectLst>
                <a:latin typeface="High Tower Text" pitchFamily="18" charset="0"/>
              </a:rPr>
              <a:t>‘A </a:t>
            </a:r>
            <a:r>
              <a:rPr lang="en-US" sz="4000" b="1" dirty="0">
                <a:effectLst>
                  <a:outerShdw blurRad="38100" dist="38100" dir="2700000" algn="tl">
                    <a:srgbClr val="000000">
                      <a:alpha val="43137"/>
                    </a:srgbClr>
                  </a:outerShdw>
                </a:effectLst>
                <a:latin typeface="High Tower Text" pitchFamily="18" charset="0"/>
              </a:rPr>
              <a:t>r</a:t>
            </a:r>
            <a:r>
              <a:rPr lang="en-US" sz="4000" b="1" u="sng" dirty="0">
                <a:effectLst>
                  <a:outerShdw blurRad="38100" dist="38100" dir="2700000" algn="tl">
                    <a:srgbClr val="000000">
                      <a:alpha val="43137"/>
                    </a:srgbClr>
                  </a:outerShdw>
                </a:effectLst>
                <a:latin typeface="High Tower Text" pitchFamily="18" charset="0"/>
              </a:rPr>
              <a:t>ough</a:t>
            </a:r>
            <a:r>
              <a:rPr lang="en-US" sz="4000" b="1" dirty="0">
                <a:effectLst>
                  <a:outerShdw blurRad="38100" dist="38100" dir="2700000" algn="tl">
                    <a:srgbClr val="000000">
                      <a:alpha val="43137"/>
                    </a:srgbClr>
                  </a:outerShdw>
                </a:effectLst>
                <a:latin typeface="High Tower Text" pitchFamily="18" charset="0"/>
              </a:rPr>
              <a:t> </a:t>
            </a:r>
            <a:r>
              <a:rPr lang="en-US" sz="4000" b="1" dirty="0" smtClean="0">
                <a:effectLst>
                  <a:outerShdw blurRad="38100" dist="38100" dir="2700000" algn="tl">
                    <a:srgbClr val="000000">
                      <a:alpha val="43137"/>
                    </a:srgbClr>
                  </a:outerShdw>
                </a:effectLst>
                <a:latin typeface="High Tower Text" pitchFamily="18" charset="0"/>
              </a:rPr>
              <a:t>/</a:t>
            </a:r>
            <a:r>
              <a:rPr lang="es-ES" dirty="0">
                <a:effectLst>
                  <a:outerShdw blurRad="38100" dist="38100" dir="2700000" algn="tl">
                    <a:srgbClr val="000000">
                      <a:alpha val="43137"/>
                    </a:srgbClr>
                  </a:outerShdw>
                </a:effectLst>
                <a:latin typeface="Bookman Old Style" pitchFamily="18" charset="0"/>
              </a:rPr>
              <a:t>ʌ</a:t>
            </a:r>
            <a:r>
              <a:rPr lang="en-US" b="1" dirty="0" smtClean="0">
                <a:effectLst>
                  <a:outerShdw blurRad="38100" dist="38100" dir="2700000" algn="tl">
                    <a:srgbClr val="000000">
                      <a:alpha val="43137"/>
                    </a:srgbClr>
                  </a:outerShdw>
                </a:effectLst>
                <a:latin typeface="High Tower Text" pitchFamily="18" charset="0"/>
              </a:rPr>
              <a:t>f</a:t>
            </a:r>
            <a:r>
              <a:rPr lang="en-US" sz="4000" b="1" dirty="0">
                <a:effectLst>
                  <a:outerShdw blurRad="38100" dist="38100" dir="2700000" algn="tl">
                    <a:srgbClr val="000000">
                      <a:alpha val="43137"/>
                    </a:srgbClr>
                  </a:outerShdw>
                </a:effectLst>
                <a:latin typeface="High Tower Text" pitchFamily="18" charset="0"/>
              </a:rPr>
              <a:t>/-</a:t>
            </a:r>
            <a:r>
              <a:rPr lang="en-US" sz="4000" b="1" dirty="0">
                <a:effectLst>
                  <a:outerShdw blurRad="38100" dist="38100" dir="2700000" algn="tl">
                    <a:srgbClr val="000000">
                      <a:alpha val="43137"/>
                    </a:srgbClr>
                  </a:outerShdw>
                </a:effectLst>
                <a:latin typeface="High Tower Text" pitchFamily="18" charset="0"/>
              </a:rPr>
              <a:t>coated, </a:t>
            </a:r>
            <a:r>
              <a:rPr lang="en-US" sz="4000" b="1" dirty="0" smtClean="0">
                <a:effectLst>
                  <a:outerShdw blurRad="38100" dist="38100" dir="2700000" algn="tl">
                    <a:srgbClr val="000000">
                      <a:alpha val="43137"/>
                    </a:srgbClr>
                  </a:outerShdw>
                </a:effectLst>
                <a:latin typeface="High Tower Text" pitchFamily="18" charset="0"/>
              </a:rPr>
              <a:t>d</a:t>
            </a:r>
            <a:r>
              <a:rPr lang="en-US" sz="4000" b="1" u="sng" dirty="0"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 /</a:t>
            </a:r>
            <a:r>
              <a:rPr lang="es-ES" b="1" dirty="0" err="1">
                <a:effectLst>
                  <a:outerShdw blurRad="38100" dist="38100" dir="2700000" algn="tl">
                    <a:srgbClr val="000000">
                      <a:alpha val="43137"/>
                    </a:srgbClr>
                  </a:outerShdw>
                </a:effectLst>
                <a:latin typeface="High Tower Text" pitchFamily="18" charset="0"/>
              </a:rPr>
              <a:t>əʊ</a:t>
            </a:r>
            <a:r>
              <a:rPr lang="en-US" sz="4000" b="1" dirty="0" smtClean="0">
                <a:effectLst>
                  <a:outerShdw blurRad="38100" dist="38100" dir="2700000" algn="tl">
                    <a:srgbClr val="000000">
                      <a:alpha val="43137"/>
                    </a:srgbClr>
                  </a:outerShdw>
                </a:effectLst>
                <a:latin typeface="High Tower Text" pitchFamily="18" charset="0"/>
              </a:rPr>
              <a:t>/-</a:t>
            </a:r>
            <a:r>
              <a:rPr lang="en-US" sz="4000" b="1" dirty="0">
                <a:effectLst>
                  <a:outerShdw blurRad="38100" dist="38100" dir="2700000" algn="tl">
                    <a:srgbClr val="000000">
                      <a:alpha val="43137"/>
                    </a:srgbClr>
                  </a:outerShdw>
                </a:effectLst>
                <a:latin typeface="High Tower Text" pitchFamily="18" charset="0"/>
              </a:rPr>
              <a:t>faced, th</a:t>
            </a:r>
            <a:r>
              <a:rPr lang="en-US" sz="4000" b="1" u="sng" dirty="0">
                <a:effectLst>
                  <a:outerShdw blurRad="38100" dist="38100" dir="2700000" algn="tl">
                    <a:srgbClr val="000000">
                      <a:alpha val="43137"/>
                    </a:srgbClr>
                  </a:outerShdw>
                </a:effectLst>
                <a:latin typeface="High Tower Text" pitchFamily="18" charset="0"/>
              </a:rPr>
              <a:t>ough</a:t>
            </a:r>
            <a:r>
              <a:rPr lang="en-US" sz="4000" b="1" dirty="0">
                <a:effectLst>
                  <a:outerShdw blurRad="38100" dist="38100" dir="2700000" algn="tl">
                    <a:srgbClr val="000000">
                      <a:alpha val="43137"/>
                    </a:srgbClr>
                  </a:outerShdw>
                </a:effectLst>
                <a:latin typeface="High Tower Text" pitchFamily="18" charset="0"/>
              </a:rPr>
              <a:t>tful </a:t>
            </a:r>
            <a:r>
              <a:rPr lang="en-US" sz="4000" b="1" dirty="0" smtClean="0">
                <a:effectLst>
                  <a:outerShdw blurRad="38100" dist="38100" dir="2700000" algn="tl">
                    <a:srgbClr val="000000">
                      <a:alpha val="43137"/>
                    </a:srgbClr>
                  </a:outerShdw>
                </a:effectLst>
                <a:latin typeface="High Tower Text" pitchFamily="18" charset="0"/>
              </a:rPr>
              <a:t>/</a:t>
            </a:r>
            <a:r>
              <a:rPr lang="es-ES" b="1" dirty="0">
                <a:effectLst>
                  <a:outerShdw blurRad="38100" dist="38100" dir="2700000" algn="tl">
                    <a:srgbClr val="000000">
                      <a:alpha val="43137"/>
                    </a:srgbClr>
                  </a:outerShdw>
                </a:effectLst>
                <a:latin typeface="High Tower Text" pitchFamily="18" charset="0"/>
              </a:rPr>
              <a:t>ɔː</a:t>
            </a:r>
            <a:r>
              <a:rPr lang="en-US" sz="4000" b="1" dirty="0" smtClean="0">
                <a:effectLst>
                  <a:outerShdw blurRad="38100" dist="38100" dir="2700000" algn="tl">
                    <a:srgbClr val="000000">
                      <a:alpha val="43137"/>
                    </a:srgbClr>
                  </a:outerShdw>
                </a:effectLst>
                <a:latin typeface="High Tower Text" pitchFamily="18" charset="0"/>
              </a:rPr>
              <a:t>/ pl</a:t>
            </a:r>
            <a:r>
              <a:rPr lang="en-US" sz="4000" b="1" u="sng" dirty="0"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man /</a:t>
            </a:r>
            <a:r>
              <a:rPr lang="es-ES" sz="4000" b="1" dirty="0" err="1">
                <a:effectLst>
                  <a:outerShdw blurRad="38100" dist="38100" dir="2700000" algn="tl">
                    <a:srgbClr val="000000">
                      <a:alpha val="43137"/>
                    </a:srgbClr>
                  </a:outerShdw>
                </a:effectLst>
                <a:latin typeface="High Tower Text" pitchFamily="18" charset="0"/>
              </a:rPr>
              <a:t>a</a:t>
            </a:r>
            <a:r>
              <a:rPr lang="es-ES" b="1" dirty="0" err="1">
                <a:effectLst>
                  <a:outerShdw blurRad="38100" dist="38100" dir="2700000" algn="tl">
                    <a:srgbClr val="000000">
                      <a:alpha val="43137"/>
                    </a:srgbClr>
                  </a:outerShdw>
                </a:effectLst>
                <a:latin typeface="High Tower Text" pitchFamily="18" charset="0"/>
              </a:rPr>
              <a:t>ʊ</a:t>
            </a:r>
            <a:r>
              <a:rPr lang="en-US" sz="4000" b="1" dirty="0" smtClean="0">
                <a:effectLst>
                  <a:outerShdw blurRad="38100" dist="38100" dir="2700000" algn="tl">
                    <a:srgbClr val="000000">
                      <a:alpha val="43137"/>
                    </a:srgbClr>
                  </a:outerShdw>
                </a:effectLst>
                <a:latin typeface="High Tower Text" pitchFamily="18" charset="0"/>
              </a:rPr>
              <a:t>/ strode </a:t>
            </a:r>
            <a:r>
              <a:rPr lang="en-US" sz="4000" b="1" dirty="0">
                <a:effectLst>
                  <a:outerShdw blurRad="38100" dist="38100" dir="2700000" algn="tl">
                    <a:srgbClr val="000000">
                      <a:alpha val="43137"/>
                    </a:srgbClr>
                  </a:outerShdw>
                </a:effectLst>
                <a:latin typeface="High Tower Text" pitchFamily="18" charset="0"/>
              </a:rPr>
              <a:t>thr</a:t>
            </a:r>
            <a:r>
              <a:rPr lang="en-US" sz="4000" b="1" u="sng" dirty="0">
                <a:effectLst>
                  <a:outerShdw blurRad="38100" dist="38100" dir="2700000" algn="tl">
                    <a:srgbClr val="000000">
                      <a:alpha val="43137"/>
                    </a:srgbClr>
                  </a:outerShdw>
                </a:effectLst>
                <a:latin typeface="High Tower Text" pitchFamily="18" charset="0"/>
              </a:rPr>
              <a:t>ough</a:t>
            </a:r>
            <a:r>
              <a:rPr lang="en-US" sz="4000" b="1" dirty="0">
                <a:effectLst>
                  <a:outerShdw blurRad="38100" dist="38100" dir="2700000" algn="tl">
                    <a:srgbClr val="000000">
                      <a:alpha val="43137"/>
                    </a:srgbClr>
                  </a:outerShdw>
                </a:effectLst>
                <a:latin typeface="High Tower Text" pitchFamily="18" charset="0"/>
              </a:rPr>
              <a:t> </a:t>
            </a:r>
            <a:r>
              <a:rPr lang="en-US" sz="4000" b="1" dirty="0" smtClean="0">
                <a:effectLst>
                  <a:outerShdw blurRad="38100" dist="38100" dir="2700000" algn="tl">
                    <a:srgbClr val="000000">
                      <a:alpha val="43137"/>
                    </a:srgbClr>
                  </a:outerShdw>
                </a:effectLst>
                <a:latin typeface="High Tower Text" pitchFamily="18" charset="0"/>
              </a:rPr>
              <a:t>/</a:t>
            </a:r>
            <a:r>
              <a:rPr lang="es-ES" b="1" dirty="0">
                <a:effectLst>
                  <a:outerShdw blurRad="38100" dist="38100" dir="2700000" algn="tl">
                    <a:srgbClr val="000000">
                      <a:alpha val="43137"/>
                    </a:srgbClr>
                  </a:outerShdw>
                </a:effectLst>
                <a:latin typeface="High Tower Text" pitchFamily="18" charset="0"/>
              </a:rPr>
              <a:t>uː</a:t>
            </a:r>
            <a:r>
              <a:rPr lang="en-US" sz="4000" b="1" dirty="0" smtClean="0">
                <a:effectLst>
                  <a:outerShdw blurRad="38100" dist="38100" dir="2700000" algn="tl">
                    <a:srgbClr val="000000">
                      <a:alpha val="43137"/>
                    </a:srgbClr>
                  </a:outerShdw>
                </a:effectLst>
                <a:latin typeface="High Tower Text" pitchFamily="18" charset="0"/>
              </a:rPr>
              <a:t>/ the </a:t>
            </a:r>
            <a:r>
              <a:rPr lang="en-US" sz="4000" b="1" dirty="0">
                <a:effectLst>
                  <a:outerShdw blurRad="38100" dist="38100" dir="2700000" algn="tl">
                    <a:srgbClr val="000000">
                      <a:alpha val="43137"/>
                    </a:srgbClr>
                  </a:outerShdw>
                </a:effectLst>
                <a:latin typeface="High Tower Text" pitchFamily="18" charset="0"/>
              </a:rPr>
              <a:t>streets of </a:t>
            </a:r>
            <a:r>
              <a:rPr lang="en-US" sz="4000" b="1" dirty="0" smtClean="0">
                <a:effectLst>
                  <a:outerShdw blurRad="38100" dist="38100" dir="2700000" algn="tl">
                    <a:srgbClr val="000000">
                      <a:alpha val="43137"/>
                    </a:srgbClr>
                  </a:outerShdw>
                </a:effectLst>
                <a:latin typeface="High Tower Text" pitchFamily="18" charset="0"/>
              </a:rPr>
              <a:t>Scarbor</a:t>
            </a:r>
            <a:r>
              <a:rPr lang="en-US" sz="4000" b="1" u="sng" dirty="0"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 /</a:t>
            </a:r>
            <a:r>
              <a:rPr lang="es-ES" b="1" dirty="0">
                <a:effectLst>
                  <a:outerShdw blurRad="38100" dist="38100" dir="2700000" algn="tl">
                    <a:srgbClr val="000000">
                      <a:alpha val="43137"/>
                    </a:srgbClr>
                  </a:outerShdw>
                </a:effectLst>
                <a:latin typeface="High Tower Text" pitchFamily="18" charset="0"/>
              </a:rPr>
              <a:t>ə</a:t>
            </a:r>
            <a:r>
              <a:rPr lang="en-US" sz="4000" b="1" dirty="0" smtClean="0">
                <a:effectLst>
                  <a:outerShdw blurRad="38100" dist="38100" dir="2700000" algn="tl">
                    <a:srgbClr val="000000">
                      <a:alpha val="43137"/>
                    </a:srgbClr>
                  </a:outerShdw>
                </a:effectLst>
                <a:latin typeface="High Tower Text" pitchFamily="18" charset="0"/>
              </a:rPr>
              <a:t>/; </a:t>
            </a:r>
            <a:r>
              <a:rPr lang="en-US" sz="4000" b="1" dirty="0">
                <a:effectLst>
                  <a:outerShdw blurRad="38100" dist="38100" dir="2700000" algn="tl">
                    <a:srgbClr val="000000">
                      <a:alpha val="43137"/>
                    </a:srgbClr>
                  </a:outerShdw>
                </a:effectLst>
                <a:latin typeface="High Tower Text" pitchFamily="18" charset="0"/>
              </a:rPr>
              <a:t>after falling into a </a:t>
            </a:r>
            <a:r>
              <a:rPr lang="en-US" sz="4000" b="1" dirty="0" smtClean="0">
                <a:effectLst>
                  <a:outerShdw blurRad="38100" dist="38100" dir="2700000" algn="tl">
                    <a:srgbClr val="000000">
                      <a:alpha val="43137"/>
                    </a:srgbClr>
                  </a:outerShdw>
                </a:effectLst>
                <a:latin typeface="High Tower Text" pitchFamily="18" charset="0"/>
              </a:rPr>
              <a:t>sl</a:t>
            </a:r>
            <a:r>
              <a:rPr lang="en-US" sz="4000" b="1" u="sng" dirty="0"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 /</a:t>
            </a:r>
            <a:r>
              <a:rPr lang="es-ES" sz="4000" b="1" dirty="0" err="1" smtClean="0">
                <a:effectLst>
                  <a:outerShdw blurRad="38100" dist="38100" dir="2700000" algn="tl">
                    <a:srgbClr val="000000">
                      <a:alpha val="43137"/>
                    </a:srgbClr>
                  </a:outerShdw>
                </a:effectLst>
                <a:latin typeface="High Tower Text" pitchFamily="18" charset="0"/>
              </a:rPr>
              <a:t>a</a:t>
            </a:r>
            <a:r>
              <a:rPr lang="es-ES" b="1" dirty="0" err="1" smtClean="0">
                <a:effectLst>
                  <a:outerShdw blurRad="38100" dist="38100" dir="2700000" algn="tl">
                    <a:srgbClr val="000000">
                      <a:alpha val="43137"/>
                    </a:srgbClr>
                  </a:outerShdw>
                </a:effectLst>
                <a:latin typeface="High Tower Text" pitchFamily="18" charset="0"/>
              </a:rPr>
              <a:t>ʊ</a:t>
            </a:r>
            <a:r>
              <a:rPr lang="en-US" sz="4000" b="1" dirty="0" smtClean="0">
                <a:effectLst>
                  <a:outerShdw blurRad="38100" dist="38100" dir="2700000" algn="tl">
                    <a:srgbClr val="000000">
                      <a:alpha val="43137"/>
                    </a:srgbClr>
                  </a:outerShdw>
                </a:effectLst>
                <a:latin typeface="High Tower Text" pitchFamily="18" charset="0"/>
              </a:rPr>
              <a:t>/, </a:t>
            </a:r>
            <a:r>
              <a:rPr lang="en-US" sz="4000" b="1" dirty="0">
                <a:effectLst>
                  <a:outerShdw blurRad="38100" dist="38100" dir="2700000" algn="tl">
                    <a:srgbClr val="000000">
                      <a:alpha val="43137"/>
                    </a:srgbClr>
                  </a:outerShdw>
                </a:effectLst>
                <a:latin typeface="High Tower Text" pitchFamily="18" charset="0"/>
              </a:rPr>
              <a:t>he c</a:t>
            </a:r>
            <a:r>
              <a:rPr lang="en-US" sz="4000" b="1" u="sng" dirty="0">
                <a:effectLst>
                  <a:outerShdw blurRad="38100" dist="38100" dir="2700000" algn="tl">
                    <a:srgbClr val="000000">
                      <a:alpha val="43137"/>
                    </a:srgbClr>
                  </a:outerShdw>
                </a:effectLst>
                <a:latin typeface="High Tower Text" pitchFamily="18" charset="0"/>
              </a:rPr>
              <a:t>ough</a:t>
            </a:r>
            <a:r>
              <a:rPr lang="en-US" sz="4000" b="1" dirty="0">
                <a:effectLst>
                  <a:outerShdw blurRad="38100" dist="38100" dir="2700000" algn="tl">
                    <a:srgbClr val="000000">
                      <a:alpha val="43137"/>
                    </a:srgbClr>
                  </a:outerShdw>
                </a:effectLst>
                <a:latin typeface="High Tower Text" pitchFamily="18" charset="0"/>
              </a:rPr>
              <a:t>ed </a:t>
            </a:r>
            <a:r>
              <a:rPr lang="en-US" sz="4000" b="1" dirty="0" smtClean="0">
                <a:effectLst>
                  <a:outerShdw blurRad="38100" dist="38100" dir="2700000" algn="tl">
                    <a:srgbClr val="000000">
                      <a:alpha val="43137"/>
                    </a:srgbClr>
                  </a:outerShdw>
                </a:effectLst>
                <a:latin typeface="High Tower Text" pitchFamily="18" charset="0"/>
              </a:rPr>
              <a:t>/</a:t>
            </a:r>
            <a:r>
              <a:rPr lang="es-ES" b="1" dirty="0">
                <a:effectLst>
                  <a:outerShdw blurRad="38100" dist="38100" dir="2700000" algn="tl">
                    <a:srgbClr val="000000">
                      <a:alpha val="43137"/>
                    </a:srgbClr>
                  </a:outerShdw>
                </a:effectLst>
                <a:latin typeface="High Tower Text" pitchFamily="18" charset="0"/>
              </a:rPr>
              <a:t>ɒ</a:t>
            </a:r>
            <a:r>
              <a:rPr lang="en-US" b="1" dirty="0" smtClean="0">
                <a:effectLst>
                  <a:outerShdw blurRad="38100" dist="38100" dir="2700000" algn="tl">
                    <a:srgbClr val="000000">
                      <a:alpha val="43137"/>
                    </a:srgbClr>
                  </a:outerShdw>
                </a:effectLst>
                <a:latin typeface="High Tower Text" pitchFamily="18" charset="0"/>
              </a:rPr>
              <a:t>f</a:t>
            </a:r>
            <a:r>
              <a:rPr lang="en-US" sz="4000" b="1" dirty="0" smtClean="0">
                <a:effectLst>
                  <a:outerShdw blurRad="38100" dist="38100" dir="2700000" algn="tl">
                    <a:srgbClr val="000000">
                      <a:alpha val="43137"/>
                    </a:srgbClr>
                  </a:outerShdw>
                </a:effectLst>
                <a:latin typeface="High Tower Text" pitchFamily="18" charset="0"/>
              </a:rPr>
              <a:t>/ </a:t>
            </a:r>
            <a:r>
              <a:rPr lang="en-US" sz="4000" b="1" dirty="0" smtClean="0">
                <a:effectLst>
                  <a:outerShdw blurRad="38100" dist="38100" dir="2700000" algn="tl">
                    <a:srgbClr val="000000">
                      <a:alpha val="43137"/>
                    </a:srgbClr>
                  </a:outerShdw>
                </a:effectLst>
                <a:latin typeface="High Tower Text" pitchFamily="18" charset="0"/>
              </a:rPr>
              <a:t>and hicc</a:t>
            </a:r>
            <a:r>
              <a:rPr lang="en-US" sz="4000" b="1" u="sng" dirty="0" smtClean="0">
                <a:effectLst>
                  <a:outerShdw blurRad="38100" dist="38100" dir="2700000" algn="tl">
                    <a:srgbClr val="000000">
                      <a:alpha val="43137"/>
                    </a:srgbClr>
                  </a:outerShdw>
                </a:effectLst>
                <a:latin typeface="High Tower Text" pitchFamily="18" charset="0"/>
              </a:rPr>
              <a:t>ough</a:t>
            </a:r>
            <a:r>
              <a:rPr lang="en-US" sz="4000" b="1" dirty="0" smtClean="0">
                <a:effectLst>
                  <a:outerShdw blurRad="38100" dist="38100" dir="2700000" algn="tl">
                    <a:srgbClr val="000000">
                      <a:alpha val="43137"/>
                    </a:srgbClr>
                  </a:outerShdw>
                </a:effectLst>
                <a:latin typeface="High Tower Text" pitchFamily="18" charset="0"/>
              </a:rPr>
              <a:t>ed /</a:t>
            </a:r>
            <a:r>
              <a:rPr lang="es-ES" dirty="0" err="1" smtClean="0">
                <a:effectLst>
                  <a:outerShdw blurRad="38100" dist="38100" dir="2700000" algn="tl">
                    <a:srgbClr val="000000">
                      <a:alpha val="43137"/>
                    </a:srgbClr>
                  </a:outerShdw>
                </a:effectLst>
                <a:latin typeface="Bookman Old Style" pitchFamily="18" charset="0"/>
              </a:rPr>
              <a:t>ʌp</a:t>
            </a:r>
            <a:r>
              <a:rPr lang="en-US" sz="4000" b="1" dirty="0" smtClean="0">
                <a:effectLst>
                  <a:outerShdw blurRad="38100" dist="38100" dir="2700000" algn="tl">
                    <a:srgbClr val="000000">
                      <a:alpha val="43137"/>
                    </a:srgbClr>
                  </a:outerShdw>
                </a:effectLst>
                <a:latin typeface="High Tower Text" pitchFamily="18" charset="0"/>
              </a:rPr>
              <a:t>/.’</a:t>
            </a: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1127335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-3-</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There </a:t>
            </a:r>
            <a:r>
              <a:rPr lang="en-US" sz="4000" b="1" dirty="0">
                <a:effectLst>
                  <a:outerShdw blurRad="38100" dist="38100" dir="2700000" algn="tl">
                    <a:srgbClr val="000000">
                      <a:alpha val="43137"/>
                    </a:srgbClr>
                  </a:outerShdw>
                </a:effectLst>
                <a:latin typeface="High Tower Text" pitchFamily="18" charset="0"/>
              </a:rPr>
              <a:t>is a completely unique English dialect spoken only on Tangier Island, Virginia. It is said to be almost the same as when the island was settled in 1686 and can be unintelligible even to native English speakers. </a:t>
            </a:r>
          </a:p>
        </p:txBody>
      </p:sp>
    </p:spTree>
    <p:extLst>
      <p:ext uri="{BB962C8B-B14F-4D97-AF65-F5344CB8AC3E}">
        <p14:creationId xmlns:p14="http://schemas.microsoft.com/office/powerpoint/2010/main" val="2784296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5257800"/>
          </a:xfrm>
        </p:spPr>
        <p:txBody>
          <a:bodyPr>
            <a:noAutofit/>
          </a:bodyPr>
          <a:lstStyle/>
          <a:p>
            <a:pPr marL="0" indent="0" algn="ctr">
              <a:buNone/>
            </a:pPr>
            <a:r>
              <a:rPr lang="en-US" sz="4000" b="1" dirty="0" smtClean="0">
                <a:effectLst>
                  <a:outerShdw blurRad="38100" dist="38100" dir="2700000" algn="tl">
                    <a:srgbClr val="000000">
                      <a:alpha val="43137"/>
                    </a:srgbClr>
                  </a:outerShdw>
                </a:effectLst>
                <a:latin typeface="High Tower Text" pitchFamily="18" charset="0"/>
              </a:rPr>
              <a:t>-4-</a:t>
            </a:r>
          </a:p>
          <a:p>
            <a:pPr marL="0" indent="0">
              <a:buNone/>
            </a:pPr>
            <a:endParaRPr lang="en-US" sz="500" b="1" dirty="0">
              <a:effectLst>
                <a:outerShdw blurRad="38100" dist="38100" dir="2700000" algn="tl">
                  <a:srgbClr val="000000">
                    <a:alpha val="43137"/>
                  </a:srgbClr>
                </a:outerShdw>
              </a:effectLst>
              <a:latin typeface="High Tower Text" pitchFamily="18" charset="0"/>
            </a:endParaRPr>
          </a:p>
          <a:p>
            <a:pPr marL="0" indent="0">
              <a:buNone/>
            </a:pPr>
            <a:r>
              <a:rPr lang="en-US" sz="4000" b="1" dirty="0" smtClean="0">
                <a:effectLst>
                  <a:outerShdw blurRad="38100" dist="38100" dir="2700000" algn="tl">
                    <a:srgbClr val="000000">
                      <a:alpha val="43137"/>
                    </a:srgbClr>
                  </a:outerShdw>
                </a:effectLst>
                <a:latin typeface="High Tower Text" pitchFamily="18" charset="0"/>
              </a:rPr>
              <a:t>According </a:t>
            </a:r>
            <a:r>
              <a:rPr lang="en-US" sz="4000" b="1" dirty="0">
                <a:effectLst>
                  <a:outerShdw blurRad="38100" dist="38100" dir="2700000" algn="tl">
                    <a:srgbClr val="000000">
                      <a:alpha val="43137"/>
                    </a:srgbClr>
                  </a:outerShdw>
                </a:effectLst>
                <a:latin typeface="High Tower Text" pitchFamily="18" charset="0"/>
              </a:rPr>
              <a:t>to the US company Global Language Monitor (GLM) a new word in the English language is created about every 98 minutes.</a:t>
            </a:r>
            <a:br>
              <a:rPr lang="en-US" sz="4000" b="1" dirty="0">
                <a:effectLst>
                  <a:outerShdw blurRad="38100" dist="38100" dir="2700000" algn="tl">
                    <a:srgbClr val="000000">
                      <a:alpha val="43137"/>
                    </a:srgbClr>
                  </a:outerShdw>
                </a:effectLst>
                <a:latin typeface="High Tower Text" pitchFamily="18" charset="0"/>
              </a:rPr>
            </a:br>
            <a:endParaRPr lang="en-US" sz="4000" b="1" dirty="0">
              <a:effectLst>
                <a:outerShdw blurRad="38100" dist="38100" dir="2700000" algn="tl">
                  <a:srgbClr val="000000">
                    <a:alpha val="43137"/>
                  </a:srgbClr>
                </a:outerShdw>
              </a:effectLst>
              <a:latin typeface="High Tower Text" pitchFamily="18" charset="0"/>
            </a:endParaRPr>
          </a:p>
        </p:txBody>
      </p:sp>
    </p:spTree>
    <p:extLst>
      <p:ext uri="{BB962C8B-B14F-4D97-AF65-F5344CB8AC3E}">
        <p14:creationId xmlns:p14="http://schemas.microsoft.com/office/powerpoint/2010/main" val="3620075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91200"/>
          </a:xfrm>
        </p:spPr>
        <p:txBody>
          <a:bodyPr>
            <a:noAutofit/>
          </a:bodyPr>
          <a:lstStyle/>
          <a:p>
            <a:pPr marL="0" indent="0" algn="ctr">
              <a:buNone/>
            </a:pPr>
            <a:r>
              <a:rPr lang="en-US" sz="4000" b="1" dirty="0">
                <a:effectLst>
                  <a:outerShdw blurRad="38100" dist="38100" dir="2700000" algn="tl">
                    <a:srgbClr val="000000">
                      <a:alpha val="43137"/>
                    </a:srgbClr>
                  </a:outerShdw>
                </a:effectLst>
                <a:latin typeface="High Tower Text" pitchFamily="18" charset="0"/>
              </a:rPr>
              <a:t/>
            </a:r>
            <a:br>
              <a:rPr lang="en-US" sz="4000" b="1" dirty="0">
                <a:effectLst>
                  <a:outerShdw blurRad="38100" dist="38100" dir="2700000" algn="tl">
                    <a:srgbClr val="000000">
                      <a:alpha val="43137"/>
                    </a:srgbClr>
                  </a:outerShdw>
                </a:effectLst>
                <a:latin typeface="High Tower Text" pitchFamily="18" charset="0"/>
              </a:rPr>
            </a:br>
            <a:r>
              <a:rPr lang="en-US" sz="4000" b="1" dirty="0">
                <a:effectLst>
                  <a:outerShdw blurRad="38100" dist="38100" dir="2700000" algn="tl">
                    <a:srgbClr val="000000">
                      <a:alpha val="43137"/>
                    </a:srgbClr>
                  </a:outerShdw>
                </a:effectLst>
                <a:latin typeface="High Tower Text" pitchFamily="18" charset="0"/>
              </a:rPr>
              <a:t>The English language is likely to contain the most words of all languages, according to the Oxford English Dictionary, and estimates for the number of words range from one to two million. </a:t>
            </a:r>
          </a:p>
        </p:txBody>
      </p:sp>
    </p:spTree>
    <p:extLst>
      <p:ext uri="{BB962C8B-B14F-4D97-AF65-F5344CB8AC3E}">
        <p14:creationId xmlns:p14="http://schemas.microsoft.com/office/powerpoint/2010/main" val="36903597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999</Words>
  <Application>Microsoft Office PowerPoint</Application>
  <PresentationFormat>On-screen Show (4:3)</PresentationFormat>
  <Paragraphs>68</Paragraphs>
  <Slides>27</Slides>
  <Notes>0</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lastModifiedBy>
  <cp:revision>30</cp:revision>
  <dcterms:created xsi:type="dcterms:W3CDTF">2006-08-16T00:00:00Z</dcterms:created>
  <dcterms:modified xsi:type="dcterms:W3CDTF">2015-09-29T12:14:03Z</dcterms:modified>
</cp:coreProperties>
</file>